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media/image26.jpeg" ContentType="image/jpeg"/>
  <Override PartName="/ppt/media/image23.jpeg" ContentType="image/jpeg"/>
  <Override PartName="/ppt/media/image27.png" ContentType="image/png"/>
  <Override PartName="/ppt/media/image13.jpeg" ContentType="image/jpeg"/>
  <Override PartName="/ppt/media/image28.png" ContentType="image/png"/>
  <Override PartName="/ppt/media/image5.png" ContentType="image/png"/>
  <Override PartName="/ppt/media/image10.png" ContentType="image/png"/>
  <Override PartName="/ppt/media/image4.png" ContentType="image/png"/>
  <Override PartName="/ppt/media/image12.jpeg" ContentType="image/jpeg"/>
  <Override PartName="/ppt/media/image6.png" ContentType="image/png"/>
  <Override PartName="/ppt/media/image7.png" ContentType="image/png"/>
  <Override PartName="/ppt/media/image8.png" ContentType="image/png"/>
  <Override PartName="/ppt/media/image14.jpeg" ContentType="image/jpeg"/>
  <Override PartName="/ppt/media/image9.png" ContentType="image/png"/>
  <Override PartName="/ppt/media/image30.jpeg" ContentType="image/jpeg"/>
  <Override PartName="/ppt/media/image15.png" ContentType="image/png"/>
  <Override PartName="/ppt/media/image3.png" ContentType="image/png"/>
  <Override PartName="/ppt/media/image2.png" ContentType="image/png"/>
  <Override PartName="/ppt/media/image25.jpeg" ContentType="image/jpeg"/>
  <Override PartName="/ppt/media/image31.png" ContentType="image/png"/>
  <Override PartName="/ppt/media/image1.png" ContentType="image/png"/>
  <Override PartName="/ppt/media/image24.png" ContentType="image/png"/>
  <Override PartName="/ppt/media/image11.jpeg" ContentType="image/jpeg"/>
  <Override PartName="/ppt/media/image16.jpeg" ContentType="image/jpeg"/>
  <Override PartName="/ppt/media/image17.png" ContentType="image/png"/>
  <Override PartName="/ppt/media/image18.png" ContentType="image/png"/>
  <Override PartName="/ppt/media/image19.jpeg" ContentType="image/jpeg"/>
  <Override PartName="/ppt/media/image20.jpeg" ContentType="image/jpeg"/>
  <Override PartName="/ppt/media/image29.png" ContentType="image/png"/>
  <Override PartName="/ppt/media/image21.jpeg" ContentType="image/jpeg"/>
  <Override PartName="/ppt/media/image22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
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solidFill>
                  <a:srgbClr val="ffffff"/>
                </a:solidFill>
                <a:latin typeface="Century Gothic"/>
              </a:rPr>
              <a:t>Click to move the slide</a:t>
            </a:r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id-ID" sz="2000" spc="-1" strike="noStrike">
                <a:latin typeface="Arial"/>
              </a:rPr>
              <a:t>Click to edit the notes format</a:t>
            </a:r>
            <a:endParaRPr b="0" lang="id-ID" sz="20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id-ID" sz="1400" spc="-1" strike="noStrike">
                <a:latin typeface="Times New Roman"/>
              </a:rPr>
              <a:t>&lt;header&gt;</a:t>
            </a:r>
            <a:endParaRPr b="0" lang="id-ID" sz="1400" spc="-1" strike="noStrike">
              <a:latin typeface="Times New Roman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id-ID" sz="1400" spc="-1" strike="noStrike">
                <a:latin typeface="Times New Roman"/>
              </a:rPr>
              <a:t>&lt;date/time&gt;</a:t>
            </a:r>
            <a:endParaRPr b="0" lang="id-ID" sz="1400" spc="-1" strike="noStrike">
              <a:latin typeface="Times New Roman"/>
            </a:endParaRPr>
          </a:p>
        </p:txBody>
      </p:sp>
      <p:sp>
        <p:nvSpPr>
          <p:cNvPr id="9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id-ID" sz="1400" spc="-1" strike="noStrike">
                <a:latin typeface="Times New Roman"/>
              </a:rPr>
              <a:t>&lt;footer&gt;</a:t>
            </a:r>
            <a:endParaRPr b="0" lang="id-ID" sz="1400" spc="-1" strike="noStrike">
              <a:latin typeface="Times New Roman"/>
            </a:endParaRPr>
          </a:p>
        </p:txBody>
      </p:sp>
      <p:sp>
        <p:nvSpPr>
          <p:cNvPr id="9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AF7EC116-711D-47DC-9C0B-4E49364A90FE}" type="slidenum">
              <a:rPr b="0" lang="id-ID" sz="1400" spc="-1" strike="noStrike">
                <a:latin typeface="Times New Roman"/>
              </a:rPr>
              <a:t>&lt;number&gt;</a:t>
            </a:fld>
            <a:endParaRPr b="0" lang="id-ID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id-ID" sz="2000" spc="-1" strike="noStrike">
              <a:latin typeface="Arial"/>
            </a:endParaRPr>
          </a:p>
        </p:txBody>
      </p:sp>
      <p:sp>
        <p:nvSpPr>
          <p:cNvPr id="170" name="Slide Number Placeholder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30E7D5B2-599D-4F67-BE4A-4B4FB24CC2EF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id-ID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d-ID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d-ID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d-ID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d-ID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ru-RU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BB4DA604-F99F-4143-8E33-53023F1864BC}" type="datetime"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10/3/21</a:t>
            </a:fld>
            <a:endParaRPr b="0" lang="id-ID" sz="1100" spc="-1" strike="noStrike"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id-ID" sz="2400" spc="-1" strike="noStrike"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7F2A99AD-E882-47A0-BCD9-144E66080696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17</a:t>
            </a:fld>
            <a:endParaRPr b="0" lang="id-ID" sz="2800" spc="-1" strike="noStrike"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ru-RU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ru-RU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ru-RU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49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2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ru-RU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ru-RU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ru-RU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ru-RU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2403B314-6A59-4D72-AE00-B061878973FC}" type="datetime"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10/3/21</a:t>
            </a:fld>
            <a:endParaRPr b="0" lang="id-ID" sz="1100" spc="-1" strike="noStrike"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id-ID" sz="2400" spc="-1" strike="noStrike"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4903BF4D-F4AA-4887-BBBA-89DC32B8BC69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id-ID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jpeg"/><Relationship Id="rId3" Type="http://schemas.openxmlformats.org/officeDocument/2006/relationships/hyperlink" Target="https://www.shadowandy.net/2012/08/synology-ds412-review-a-brief-introduction.htm" TargetMode="External"/><Relationship Id="rId4" Type="http://schemas.openxmlformats.org/officeDocument/2006/relationships/hyperlink" Target="https://creativecommons.org/licenses/by-nc-sa/3.0/" TargetMode="External"/><Relationship Id="rId5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jpeg"/><Relationship Id="rId3" Type="http://schemas.openxmlformats.org/officeDocument/2006/relationships/image" Target="../media/image26.jpeg"/><Relationship Id="rId4" Type="http://schemas.openxmlformats.org/officeDocument/2006/relationships/hyperlink" Target="https://ditecnomakers.com/como-utilizar-la-camara-esp32-esp32-cam-con-arduino/" TargetMode="External"/><Relationship Id="rId5" Type="http://schemas.openxmlformats.org/officeDocument/2006/relationships/hyperlink" Target="https://creativecommons.org/licenses/by-nc-sa/3.0/" TargetMode="External"/><Relationship Id="rId6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hyperlink" Target="https://opensource.com/life/15/10/exploring-raspberry-pi-sense-hat" TargetMode="External"/><Relationship Id="rId3" Type="http://schemas.openxmlformats.org/officeDocument/2006/relationships/hyperlink" Target="https://creativecommons.org/licenses/by-sa/3.0/" TargetMode="External"/><Relationship Id="rId4" Type="http://schemas.openxmlformats.org/officeDocument/2006/relationships/image" Target="../media/image31.png"/><Relationship Id="rId5" Type="http://schemas.openxmlformats.org/officeDocument/2006/relationships/hyperlink" Target="http://www.electronics-lab.com/arduino-weather-station-dht11-bmp180/" TargetMode="External"/><Relationship Id="rId6" Type="http://schemas.openxmlformats.org/officeDocument/2006/relationships/hyperlink" Target="https://creativecommons.org/licenses/by-sa/3.0/" TargetMode="External"/><Relationship Id="rId7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hyperlink" Target="http://www.electronics-lab.com/project/arduino-breathalyzer-using-mq3-gas-sensor-oled-display/" TargetMode="External"/><Relationship Id="rId3" Type="http://schemas.openxmlformats.org/officeDocument/2006/relationships/hyperlink" Target="https://creativecommons.org/licenses/by-sa/3.0/" TargetMode="External"/><Relationship Id="rId4" Type="http://schemas.openxmlformats.org/officeDocument/2006/relationships/image" Target="../media/image12.jpeg"/><Relationship Id="rId5" Type="http://schemas.openxmlformats.org/officeDocument/2006/relationships/hyperlink" Target="http://averagemaker.com/2015/07/raspberry-pi-pygame-social-network-monitor.html" TargetMode="External"/><Relationship Id="rId6" Type="http://schemas.openxmlformats.org/officeDocument/2006/relationships/hyperlink" Target="https://creativecommons.org/licenses/by-nc-sa/3.0/" TargetMode="External"/><Relationship Id="rId7" Type="http://schemas.openxmlformats.org/officeDocument/2006/relationships/image" Target="../media/image13.jpeg"/><Relationship Id="rId8" Type="http://schemas.openxmlformats.org/officeDocument/2006/relationships/hyperlink" Target="https://www.comptoir-hardware.com/actus/stockage/29683-wd-pidrive-western-digital-sort-un-disque-pour-le-raspberry-pi.html" TargetMode="External"/><Relationship Id="rId9" Type="http://schemas.openxmlformats.org/officeDocument/2006/relationships/hyperlink" Target="https://creativecommons.org/licenses/by-nd/3.0/" TargetMode="External"/><Relationship Id="rId10" Type="http://schemas.openxmlformats.org/officeDocument/2006/relationships/image" Target="../media/image14.jpeg"/><Relationship Id="rId11" Type="http://schemas.openxmlformats.org/officeDocument/2006/relationships/hyperlink" Target="https://pi.gate.ac.uk/pages/snowcam.html" TargetMode="External"/><Relationship Id="rId12" Type="http://schemas.openxmlformats.org/officeDocument/2006/relationships/hyperlink" Target="https://creativecommons.org/licenses/by-nc-sa/3.0/" TargetMode="External"/><Relationship Id="rId1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nixfaq.org/2020/12/raspberry-pi-as-server-nodes-some-interesting-personal-findings.html" TargetMode="External"/><Relationship Id="rId3" Type="http://schemas.openxmlformats.org/officeDocument/2006/relationships/hyperlink" Target="https://creativecommons.org/licenses/by-nc-sa/3.0/" TargetMode="External"/><Relationship Id="rId4" Type="http://schemas.openxmlformats.org/officeDocument/2006/relationships/image" Target="../media/image16.jpeg"/><Relationship Id="rId5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hyperlink" Target="https://commons.wikimedia.org/wiki/File:Arduino_Pro_Mini_(2).jpg" TargetMode="External"/><Relationship Id="rId3" Type="http://schemas.openxmlformats.org/officeDocument/2006/relationships/hyperlink" Target="https://creativecommons.org/licenses/by-sa/3.0/" TargetMode="External"/><Relationship Id="rId4" Type="http://schemas.openxmlformats.org/officeDocument/2006/relationships/image" Target="../media/image20.jpeg"/><Relationship Id="rId5" Type="http://schemas.openxmlformats.org/officeDocument/2006/relationships/hyperlink" Target="https://www.flickr.com/photos/35434449@N08/39697205632" TargetMode="External"/><Relationship Id="rId6" Type="http://schemas.openxmlformats.org/officeDocument/2006/relationships/hyperlink" Target="https://creativecommons.org/licenses/by-nc-sa/3.0/" TargetMode="External"/><Relationship Id="rId7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ru-RU" sz="7200" spc="-1" strike="noStrike">
                <a:solidFill>
                  <a:srgbClr val="ebebeb"/>
                </a:solidFill>
                <a:latin typeface="Century Gothic"/>
              </a:rPr>
              <a:t>Internet of Things</a:t>
            </a:r>
            <a:endParaRPr b="0" lang="ru-RU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Subtitl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000" spc="-1" strike="noStrike" cap="all">
                <a:solidFill>
                  <a:srgbClr val="8ad0d6"/>
                </a:solidFill>
                <a:latin typeface="Century Gothic"/>
              </a:rPr>
              <a:t>Pertemuan 4</a:t>
            </a:r>
            <a:endParaRPr b="0" lang="id-ID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itle 1"/>
          <p:cNvSpPr txBox="1"/>
          <p:nvPr/>
        </p:nvSpPr>
        <p:spPr>
          <a:xfrm>
            <a:off x="171720" y="208440"/>
            <a:ext cx="9404280" cy="6238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ebebeb"/>
                </a:solidFill>
                <a:latin typeface="Century Gothic"/>
              </a:rPr>
              <a:t>Network Access Storage (NAS)</a:t>
            </a:r>
            <a:endParaRPr b="0" lang="ru-RU" sz="3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41" name="Picture 4" descr="A picture containing text&#10;&#10;Description automatically generated"/>
          <p:cNvPicPr/>
          <p:nvPr/>
        </p:nvPicPr>
        <p:blipFill>
          <a:blip r:embed="rId1"/>
          <a:stretch/>
        </p:blipFill>
        <p:spPr>
          <a:xfrm>
            <a:off x="698760" y="1087200"/>
            <a:ext cx="5431320" cy="3518640"/>
          </a:xfrm>
          <a:prstGeom prst="rect">
            <a:avLst/>
          </a:prstGeom>
          <a:ln w="0">
            <a:noFill/>
          </a:ln>
        </p:spPr>
      </p:pic>
      <p:pic>
        <p:nvPicPr>
          <p:cNvPr id="142" name="Picture 5" descr="A picture containing text, indoor, desk&#10;&#10;Description automatically generated"/>
          <p:cNvPicPr/>
          <p:nvPr/>
        </p:nvPicPr>
        <p:blipFill>
          <a:blip r:embed="rId2"/>
          <a:stretch/>
        </p:blipFill>
        <p:spPr>
          <a:xfrm>
            <a:off x="6248520" y="1091880"/>
            <a:ext cx="5258880" cy="3509280"/>
          </a:xfrm>
          <a:prstGeom prst="rect">
            <a:avLst/>
          </a:prstGeom>
          <a:ln w="0">
            <a:noFill/>
          </a:ln>
        </p:spPr>
      </p:pic>
      <p:sp>
        <p:nvSpPr>
          <p:cNvPr id="143" name="TextBox 5"/>
          <p:cNvSpPr/>
          <p:nvPr/>
        </p:nvSpPr>
        <p:spPr>
          <a:xfrm>
            <a:off x="9353880" y="642816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3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4"/>
              </a:rPr>
              <a:t>CC BY-SA-NC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  <p:sp>
        <p:nvSpPr>
          <p:cNvPr id="144" name="TextBox 7"/>
          <p:cNvSpPr/>
          <p:nvPr/>
        </p:nvSpPr>
        <p:spPr>
          <a:xfrm>
            <a:off x="6248520" y="4681440"/>
            <a:ext cx="3835440" cy="39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Rp 8.850.000,- (exclude HDD)</a:t>
            </a:r>
            <a:endParaRPr b="0" lang="id-ID" sz="2000" spc="-1" strike="noStrike">
              <a:latin typeface="Arial"/>
            </a:endParaRPr>
          </a:p>
        </p:txBody>
      </p:sp>
      <p:sp>
        <p:nvSpPr>
          <p:cNvPr id="145" name="TextBox 8"/>
          <p:cNvSpPr/>
          <p:nvPr/>
        </p:nvSpPr>
        <p:spPr>
          <a:xfrm>
            <a:off x="640440" y="4737960"/>
            <a:ext cx="5546520" cy="161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Raspberry Pi 3B+ Paket Rp    ~800.000,-</a:t>
            </a:r>
            <a:endParaRPr b="0" lang="id-ID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Quad SATA Hat             Rp ~1.450.000,-</a:t>
            </a:r>
            <a:endParaRPr b="0" lang="id-ID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Total                                Rp ~2.250.000,-</a:t>
            </a:r>
            <a:endParaRPr b="0" lang="id-ID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d-ID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(exclude kabel sata, power eksternal)</a:t>
            </a:r>
            <a:endParaRPr b="0" lang="id-ID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Camera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7" name="Content Placeholder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Komponen ini sangat krusial apabila ingin membuat perangkat IoT yang mengolah gambar seperti: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Object Recognition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Movement Recognition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CCTV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DLL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</a:rPr>
              <a:t>Kamera bisa dipasang via USB/port CSI di papan</a:t>
            </a:r>
            <a:endParaRPr b="0" lang="ru-RU" sz="26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icture 4" descr=""/>
          <p:cNvPicPr/>
          <p:nvPr/>
        </p:nvPicPr>
        <p:blipFill>
          <a:blip r:embed="rId1"/>
          <a:stretch/>
        </p:blipFill>
        <p:spPr>
          <a:xfrm>
            <a:off x="6177240" y="2260800"/>
            <a:ext cx="5944680" cy="4526640"/>
          </a:xfrm>
          <a:prstGeom prst="rect">
            <a:avLst/>
          </a:prstGeom>
          <a:ln w="0">
            <a:noFill/>
          </a:ln>
        </p:spPr>
      </p:pic>
      <p:pic>
        <p:nvPicPr>
          <p:cNvPr id="149" name="Picture 7" descr="A picture containing electronics&#10;&#10;Description automatically generated"/>
          <p:cNvPicPr/>
          <p:nvPr/>
        </p:nvPicPr>
        <p:blipFill>
          <a:blip r:embed="rId2"/>
          <a:stretch/>
        </p:blipFill>
        <p:spPr>
          <a:xfrm>
            <a:off x="175320" y="2298960"/>
            <a:ext cx="5931720" cy="4459320"/>
          </a:xfrm>
          <a:prstGeom prst="rect">
            <a:avLst/>
          </a:prstGeom>
          <a:ln w="0">
            <a:noFill/>
          </a:ln>
        </p:spPr>
      </p:pic>
      <p:pic>
        <p:nvPicPr>
          <p:cNvPr id="150" name="Picture 10" descr="A picture containing text, electronics, circuit&#10;&#10;Description automatically generated"/>
          <p:cNvPicPr/>
          <p:nvPr/>
        </p:nvPicPr>
        <p:blipFill>
          <a:blip r:embed="rId3"/>
          <a:stretch/>
        </p:blipFill>
        <p:spPr>
          <a:xfrm>
            <a:off x="181080" y="65160"/>
            <a:ext cx="3188520" cy="2126880"/>
          </a:xfrm>
          <a:prstGeom prst="rect">
            <a:avLst/>
          </a:prstGeom>
          <a:ln w="0">
            <a:noFill/>
          </a:ln>
        </p:spPr>
      </p:pic>
      <p:sp>
        <p:nvSpPr>
          <p:cNvPr id="151" name="TextBox 10"/>
          <p:cNvSpPr/>
          <p:nvPr/>
        </p:nvSpPr>
        <p:spPr>
          <a:xfrm>
            <a:off x="253080" y="201924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4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5"/>
              </a:rPr>
              <a:t>CC BY-SA-NC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4" descr="A picture containing grass, outdoor, ground, electronics&#10;&#10;Description automatically generated"/>
          <p:cNvPicPr/>
          <p:nvPr/>
        </p:nvPicPr>
        <p:blipFill>
          <a:blip r:embed="rId1"/>
          <a:stretch/>
        </p:blipFill>
        <p:spPr>
          <a:xfrm>
            <a:off x="152280" y="71280"/>
            <a:ext cx="8853120" cy="6657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icture 4" descr=""/>
          <p:cNvPicPr/>
          <p:nvPr/>
        </p:nvPicPr>
        <p:blipFill>
          <a:blip r:embed="rId1"/>
          <a:stretch/>
        </p:blipFill>
        <p:spPr>
          <a:xfrm>
            <a:off x="90000" y="185040"/>
            <a:ext cx="10157400" cy="650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CSI/USB?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5" name="Content Placeholder 2"/>
          <p:cNvSpPr txBox="1"/>
          <p:nvPr/>
        </p:nvSpPr>
        <p:spPr>
          <a:xfrm>
            <a:off x="442080" y="1218960"/>
            <a:ext cx="11433600" cy="535968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Pertimbangan untuk memilih CSI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Harga bervariasi, tergantung jenis dan fitur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Konektivitas melalui kabel CSI yang tipis, sehingga harus berhati-hati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Sebaiknya dipasang di dalam casing untuk menghindari debu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Biasanya dipakai untuk koding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Pertimbangan untuk memilih USB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Harga bervariasi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Konektivitas melalui kabel USB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Casing tidak diperlukan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Biasanya dipakai untuk CCTV, dan tidak optimal untuk koding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Sensor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7" name="Content Placeholder 2"/>
          <p:cNvSpPr txBox="1"/>
          <p:nvPr/>
        </p:nvSpPr>
        <p:spPr>
          <a:xfrm>
            <a:off x="1103400" y="2053080"/>
            <a:ext cx="8946360" cy="177984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Kata dasar : </a:t>
            </a:r>
            <a:r>
              <a:rPr b="0" i="1" lang="en-US" sz="2400" spc="-1" strike="noStrike">
                <a:solidFill>
                  <a:srgbClr val="ffffff"/>
                </a:solidFill>
                <a:latin typeface="Century Gothic"/>
              </a:rPr>
              <a:t>Sense</a:t>
            </a: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 (merasakan)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Secara istilah: sensor adalah perangkat yang digunakan untuk mengubah sinyal dunia nyata menjadi sinyal digital yang bisa diolah maupun dibaca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58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2309040" y="3911040"/>
            <a:ext cx="6078240" cy="277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itle 1"/>
          <p:cNvSpPr txBox="1"/>
          <p:nvPr/>
        </p:nvSpPr>
        <p:spPr>
          <a:xfrm>
            <a:off x="200520" y="14302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Jenis Sensor – Jenis Deteksi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graphicFrame>
        <p:nvGraphicFramePr>
          <p:cNvPr id="160" name="Table 6"/>
          <p:cNvGraphicFramePr/>
          <p:nvPr/>
        </p:nvGraphicFramePr>
        <p:xfrm>
          <a:off x="143640" y="3306960"/>
          <a:ext cx="11785680" cy="3077640"/>
        </p:xfrm>
        <a:graphic>
          <a:graphicData uri="http://schemas.openxmlformats.org/drawingml/2006/table">
            <a:tbl>
              <a:tblPr/>
              <a:tblGrid>
                <a:gridCol w="2946240"/>
                <a:gridCol w="2946240"/>
                <a:gridCol w="2946240"/>
                <a:gridCol w="2946960"/>
              </a:tblGrid>
              <a:tr h="3150360">
                <a:tc>
                  <a:txBody>
                    <a:bodyPr>
                      <a:noAutofit/>
                    </a:bodyPr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Temperature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Proximity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Accelerometer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IR Sensor (Infrared Sensor)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Pressure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Light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Ultrasonic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Smoke, Gas and Alcohol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Touch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Color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,Sans-Serif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Humidity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,Sans-Serif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Position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,Sans-Serif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Magnetic Sensor (Hall Effect Sensor)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,Sans-Serif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Microphone (Sound Sensor)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,Sans-Serif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Tilt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Flow and Level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PIR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Touch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entury Gothic"/>
                        </a:rPr>
                        <a:t>Strain and Weight Sensor</a:t>
                      </a:r>
                      <a:endParaRPr b="0" lang="id-ID" sz="2400" spc="-1" strike="noStrike">
                        <a:highlight>
                          <a:srgbClr val="ffffff"/>
                        </a:highlight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Jenis Sensor – Instalasi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2" name="Content Placeholder 2"/>
          <p:cNvSpPr txBox="1"/>
          <p:nvPr/>
        </p:nvSpPr>
        <p:spPr>
          <a:xfrm>
            <a:off x="1103400" y="2053080"/>
            <a:ext cx="10340640" cy="38786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Manual GPIO dengan </a:t>
            </a:r>
            <a:r>
              <a:rPr b="0" i="1" lang="en-US" sz="2400" spc="-1" strike="noStrike">
                <a:solidFill>
                  <a:srgbClr val="ffffff"/>
                </a:solidFill>
                <a:latin typeface="Century Gothic"/>
              </a:rPr>
              <a:t>Breadboard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Sensor-sensor harus dipasang dengan menanamkan ke PCB khusus agar bisa terhubung ke GPIO/pinout papan.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Memerlukan keahlian menyolder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GPIO Set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Sensor-sensor hanya tinggal dipasangkan ke GPIO papan 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Picture 4" descr="A picture containing text, electronics&#10;&#10;Description automatically generated"/>
          <p:cNvPicPr/>
          <p:nvPr/>
        </p:nvPicPr>
        <p:blipFill>
          <a:blip r:embed="rId1"/>
          <a:stretch/>
        </p:blipFill>
        <p:spPr>
          <a:xfrm>
            <a:off x="95040" y="1321560"/>
            <a:ext cx="5877000" cy="3279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4"/>
          <p:cNvSpPr/>
          <p:nvPr/>
        </p:nvSpPr>
        <p:spPr>
          <a:xfrm>
            <a:off x="95040" y="460152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2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3"/>
              </a:rPr>
              <a:t>CC BY-SA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  <p:pic>
        <p:nvPicPr>
          <p:cNvPr id="165" name="Picture 7" descr="Graphical user interface&#10;&#10;Description automatically generated"/>
          <p:cNvPicPr/>
          <p:nvPr/>
        </p:nvPicPr>
        <p:blipFill>
          <a:blip r:embed="rId4"/>
          <a:stretch/>
        </p:blipFill>
        <p:spPr>
          <a:xfrm>
            <a:off x="6406560" y="1320480"/>
            <a:ext cx="5661360" cy="3181680"/>
          </a:xfrm>
          <a:prstGeom prst="rect">
            <a:avLst/>
          </a:prstGeom>
          <a:ln w="0">
            <a:noFill/>
          </a:ln>
        </p:spPr>
      </p:pic>
      <p:sp>
        <p:nvSpPr>
          <p:cNvPr id="166" name="TextBox 7"/>
          <p:cNvSpPr/>
          <p:nvPr/>
        </p:nvSpPr>
        <p:spPr>
          <a:xfrm>
            <a:off x="9325080" y="450252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5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6"/>
              </a:rPr>
              <a:t>CC BY-SA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  <p:sp>
        <p:nvSpPr>
          <p:cNvPr id="167" name="TextBox 9"/>
          <p:cNvSpPr/>
          <p:nvPr/>
        </p:nvSpPr>
        <p:spPr>
          <a:xfrm>
            <a:off x="2265840" y="5357160"/>
            <a:ext cx="8105760" cy="106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Century Gothic"/>
              </a:rPr>
              <a:t>Raspberry Pi Sense Hat dibandingkan dengan Arduino Weather Station.</a:t>
            </a:r>
            <a:endParaRPr b="0" lang="id-ID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Komponen Eksternal IoT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Content Placeholder 2"/>
          <p:cNvSpPr txBox="1"/>
          <p:nvPr/>
        </p:nvSpPr>
        <p:spPr>
          <a:xfrm>
            <a:off x="1103400" y="2053080"/>
            <a:ext cx="8946360" cy="223992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Sensor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Display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Storage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Camera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4" name="Picture 4" descr="A picture containing electronics&#10;&#10;Description automatically generated"/>
          <p:cNvPicPr/>
          <p:nvPr/>
        </p:nvPicPr>
        <p:blipFill>
          <a:blip r:embed="rId1"/>
          <a:stretch/>
        </p:blipFill>
        <p:spPr>
          <a:xfrm>
            <a:off x="4019760" y="1368720"/>
            <a:ext cx="2742840" cy="2510280"/>
          </a:xfrm>
          <a:prstGeom prst="rect">
            <a:avLst/>
          </a:prstGeom>
          <a:ln w="0">
            <a:noFill/>
          </a:ln>
        </p:spPr>
      </p:pic>
      <p:sp>
        <p:nvSpPr>
          <p:cNvPr id="105" name="TextBox 4"/>
          <p:cNvSpPr/>
          <p:nvPr/>
        </p:nvSpPr>
        <p:spPr>
          <a:xfrm>
            <a:off x="4019760" y="387972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2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3"/>
              </a:rPr>
              <a:t>CC BY-SA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  <p:pic>
        <p:nvPicPr>
          <p:cNvPr id="106" name="Picture 7" descr="A picture containing text, indoor&#10;&#10;Description automatically generated"/>
          <p:cNvPicPr/>
          <p:nvPr/>
        </p:nvPicPr>
        <p:blipFill>
          <a:blip r:embed="rId4"/>
          <a:stretch/>
        </p:blipFill>
        <p:spPr>
          <a:xfrm>
            <a:off x="6866640" y="1406520"/>
            <a:ext cx="4367520" cy="2434680"/>
          </a:xfrm>
          <a:prstGeom prst="rect">
            <a:avLst/>
          </a:prstGeom>
          <a:ln w="0">
            <a:noFill/>
          </a:ln>
        </p:spPr>
      </p:pic>
      <p:sp>
        <p:nvSpPr>
          <p:cNvPr id="107" name="TextBox 7"/>
          <p:cNvSpPr/>
          <p:nvPr/>
        </p:nvSpPr>
        <p:spPr>
          <a:xfrm>
            <a:off x="6866640" y="384120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5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6"/>
              </a:rPr>
              <a:t>CC BY-SA-NC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  <p:pic>
        <p:nvPicPr>
          <p:cNvPr id="108" name="Picture 10" descr="A picture containing electronics, hard disc&#10;&#10;Description automatically generated"/>
          <p:cNvPicPr/>
          <p:nvPr/>
        </p:nvPicPr>
        <p:blipFill>
          <a:blip r:embed="rId7"/>
          <a:stretch/>
        </p:blipFill>
        <p:spPr>
          <a:xfrm>
            <a:off x="6866640" y="4156560"/>
            <a:ext cx="4324320" cy="2354400"/>
          </a:xfrm>
          <a:prstGeom prst="rect">
            <a:avLst/>
          </a:prstGeom>
          <a:ln w="0">
            <a:noFill/>
          </a:ln>
        </p:spPr>
      </p:pic>
      <p:sp>
        <p:nvSpPr>
          <p:cNvPr id="109" name="TextBox 10"/>
          <p:cNvSpPr/>
          <p:nvPr/>
        </p:nvSpPr>
        <p:spPr>
          <a:xfrm>
            <a:off x="6866640" y="651204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8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9"/>
              </a:rPr>
              <a:t>CC BY-ND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  <p:pic>
        <p:nvPicPr>
          <p:cNvPr id="110" name="Picture 13" descr="A picture containing text, electronics&#10;&#10;Description automatically generated"/>
          <p:cNvPicPr/>
          <p:nvPr/>
        </p:nvPicPr>
        <p:blipFill>
          <a:blip r:embed="rId10"/>
          <a:stretch/>
        </p:blipFill>
        <p:spPr>
          <a:xfrm>
            <a:off x="4048560" y="4413240"/>
            <a:ext cx="2742840" cy="2057040"/>
          </a:xfrm>
          <a:prstGeom prst="rect">
            <a:avLst/>
          </a:prstGeom>
          <a:ln w="0">
            <a:noFill/>
          </a:ln>
        </p:spPr>
      </p:pic>
      <p:sp>
        <p:nvSpPr>
          <p:cNvPr id="111" name="TextBox 13"/>
          <p:cNvSpPr/>
          <p:nvPr/>
        </p:nvSpPr>
        <p:spPr>
          <a:xfrm>
            <a:off x="4048560" y="647064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11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12"/>
              </a:rPr>
              <a:t>CC BY-SA-NC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Display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3" name="Content Placeholder 2"/>
          <p:cNvSpPr txBox="1"/>
          <p:nvPr/>
        </p:nvSpPr>
        <p:spPr>
          <a:xfrm>
            <a:off x="643320" y="1362960"/>
            <a:ext cx="8946360" cy="265680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Pada dasarnya perangkat Internet of Things tidak memerlukan display sama sekali -&gt; </a:t>
            </a:r>
            <a:r>
              <a:rPr b="1" lang="en-US" sz="2400" spc="-1" strike="noStrike">
                <a:solidFill>
                  <a:srgbClr val="ffffff"/>
                </a:solidFill>
                <a:latin typeface="Century Gothic"/>
              </a:rPr>
              <a:t>Headless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Namun ada beberapa kondisi yang membuat perangkat IoT harus memiliki display seperti: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Konfigurasi awal perangkat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Proyek IoT non-Server (monitoring suhu, dll)</a:t>
            </a:r>
            <a:endParaRPr b="0" lang="ru-RU" sz="20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14" name="Picture 4" descr="A picture containing indoor, electronics, stacked, stack&#10;&#10;Description automatically generated"/>
          <p:cNvPicPr/>
          <p:nvPr/>
        </p:nvPicPr>
        <p:blipFill>
          <a:blip r:embed="rId1"/>
          <a:stretch/>
        </p:blipFill>
        <p:spPr>
          <a:xfrm>
            <a:off x="5184360" y="4024080"/>
            <a:ext cx="3735000" cy="2489760"/>
          </a:xfrm>
          <a:prstGeom prst="rect">
            <a:avLst/>
          </a:prstGeom>
          <a:ln w="0">
            <a:noFill/>
          </a:ln>
        </p:spPr>
      </p:pic>
      <p:sp>
        <p:nvSpPr>
          <p:cNvPr id="115" name="TextBox 4"/>
          <p:cNvSpPr/>
          <p:nvPr/>
        </p:nvSpPr>
        <p:spPr>
          <a:xfrm>
            <a:off x="9167040" y="639936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2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3"/>
              </a:rPr>
              <a:t>CC BY-SA-NC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  <p:pic>
        <p:nvPicPr>
          <p:cNvPr id="116" name="Picture 7" descr="A picture containing text, indoor&#10;&#10;Description automatically generated"/>
          <p:cNvPicPr/>
          <p:nvPr/>
        </p:nvPicPr>
        <p:blipFill>
          <a:blip r:embed="rId4"/>
          <a:stretch/>
        </p:blipFill>
        <p:spPr>
          <a:xfrm>
            <a:off x="511920" y="4023000"/>
            <a:ext cx="4554360" cy="2535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Jenis Display Pasaran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8" name="Content Placeholder 2"/>
          <p:cNvSpPr txBox="1"/>
          <p:nvPr/>
        </p:nvSpPr>
        <p:spPr>
          <a:xfrm>
            <a:off x="643320" y="2024280"/>
            <a:ext cx="9981360" cy="255600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70000"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3200" spc="-1" strike="noStrike">
                <a:solidFill>
                  <a:srgbClr val="ffffff"/>
                </a:solidFill>
                <a:latin typeface="Century Gothic"/>
              </a:rPr>
              <a:t>Semua display yang ada berbagai jenis:</a:t>
            </a:r>
            <a:endParaRPr b="0" lang="ru-RU" sz="32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I2C Pinout (Jenis tertentu)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GPIO Pinout (Jenis tertentu)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HDMI port (Jenis tertentu)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Dan 3.5mm Audio Jack (Opsi)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Touchscreen 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Jenis 1 : I2C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Content Placeholder 2"/>
          <p:cNvSpPr txBox="1"/>
          <p:nvPr/>
        </p:nvSpPr>
        <p:spPr>
          <a:xfrm>
            <a:off x="254880" y="1865880"/>
            <a:ext cx="8946360" cy="140580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Jenis display ini biasanya sering dipasangkan dengan Mikrokontroler, namun bukan berarti jenis Mikroprosesor tidak bisa memakai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21" name="Picture 4" descr="A picture containing text, monitor&#10;&#10;Description automatically generated"/>
          <p:cNvPicPr/>
          <p:nvPr/>
        </p:nvPicPr>
        <p:blipFill>
          <a:blip r:embed="rId1"/>
          <a:stretch/>
        </p:blipFill>
        <p:spPr>
          <a:xfrm>
            <a:off x="253080" y="3536640"/>
            <a:ext cx="5388120" cy="3091320"/>
          </a:xfrm>
          <a:prstGeom prst="rect">
            <a:avLst/>
          </a:prstGeom>
          <a:ln w="0">
            <a:noFill/>
          </a:ln>
        </p:spPr>
      </p:pic>
      <p:sp>
        <p:nvSpPr>
          <p:cNvPr id="122" name="TextBox 4"/>
          <p:cNvSpPr/>
          <p:nvPr/>
        </p:nvSpPr>
        <p:spPr>
          <a:xfrm>
            <a:off x="5716440" y="3646080"/>
            <a:ext cx="6236640" cy="265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 algn="just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Kelemahan: </a:t>
            </a:r>
            <a:endParaRPr b="0" lang="id-ID" sz="2800" spc="-1" strike="noStrike">
              <a:latin typeface="Arial"/>
            </a:endParaRPr>
          </a:p>
          <a:p>
            <a:pPr marL="457200" indent="-45684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Hanya bisa dipakai sebagai output, sehingga fitur touchscreen tidak terjamin</a:t>
            </a:r>
            <a:endParaRPr b="0" lang="id-ID" sz="2800" spc="-1" strike="noStrike">
              <a:latin typeface="Arial"/>
            </a:endParaRPr>
          </a:p>
          <a:p>
            <a:pPr marL="457200" indent="-45684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Harus mencari pinout yang benar agar tidak merusak komponen</a:t>
            </a:r>
            <a:endParaRPr b="0" lang="id-ID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Jenis 2 : GPIO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24" name="Picture 4" descr=""/>
          <p:cNvPicPr/>
          <p:nvPr/>
        </p:nvPicPr>
        <p:blipFill>
          <a:blip r:embed="rId1"/>
          <a:stretch/>
        </p:blipFill>
        <p:spPr>
          <a:xfrm>
            <a:off x="5678640" y="500040"/>
            <a:ext cx="6078600" cy="6078600"/>
          </a:xfrm>
          <a:prstGeom prst="rect">
            <a:avLst/>
          </a:prstGeom>
          <a:ln w="0">
            <a:noFill/>
          </a:ln>
        </p:spPr>
      </p:pic>
      <p:sp>
        <p:nvSpPr>
          <p:cNvPr id="125" name="TextBox 4"/>
          <p:cNvSpPr/>
          <p:nvPr/>
        </p:nvSpPr>
        <p:spPr>
          <a:xfrm>
            <a:off x="238680" y="1273680"/>
            <a:ext cx="5273280" cy="466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 algn="just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Jenis display ini merupakan jenis yang paling mudah, paling populer, dan fitur yang lebih baik dibandingkan jenis I2C.</a:t>
            </a:r>
            <a:endParaRPr b="0" lang="id-ID" sz="20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id-ID" sz="20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Selain dilengkap dengan touchscreen untuk beberapa model, jenis ini memiliki instalasi pinout yang sangat mudah.</a:t>
            </a:r>
            <a:endParaRPr b="0" lang="id-ID" sz="20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id-ID" sz="20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Ukuran pinoutnya sudah disesuaikan dengan GPIO, sehingga tinggal memasang saja.</a:t>
            </a:r>
            <a:endParaRPr b="0" lang="id-ID" sz="20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id-ID" sz="20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Kelemahan:</a:t>
            </a:r>
            <a:endParaRPr b="0" lang="id-ID" sz="2000" spc="-1" strike="noStrike">
              <a:latin typeface="Arial"/>
            </a:endParaRPr>
          </a:p>
          <a:p>
            <a:pPr marL="343080" indent="-34272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Butuh daya yang cukup besar</a:t>
            </a:r>
            <a:endParaRPr b="0" lang="id-ID" sz="2000" spc="-1" strike="noStrike">
              <a:latin typeface="Arial"/>
            </a:endParaRPr>
          </a:p>
          <a:p>
            <a:pPr marL="343080" indent="-34272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GPIO terpakai seluruhnya</a:t>
            </a:r>
            <a:endParaRPr b="0" lang="id-ID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I2C atau GPIO?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graphicFrame>
        <p:nvGraphicFramePr>
          <p:cNvPr id="127" name="Table 4"/>
          <p:cNvGraphicFramePr/>
          <p:nvPr/>
        </p:nvGraphicFramePr>
        <p:xfrm>
          <a:off x="585720" y="1319400"/>
          <a:ext cx="11322720" cy="5124960"/>
        </p:xfrm>
        <a:graphic>
          <a:graphicData uri="http://schemas.openxmlformats.org/drawingml/2006/table">
            <a:tbl>
              <a:tblPr/>
              <a:tblGrid>
                <a:gridCol w="2988000"/>
                <a:gridCol w="4560120"/>
                <a:gridCol w="3774600"/>
              </a:tblGrid>
              <a:tr h="8643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2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I2C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2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GPIO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86436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Biaya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Murah (~36rb)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Mahal (&gt;150rb)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86436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Operasional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Melalui Koding (library)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Diatur SO (driver)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86436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Touchscreen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Tidak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Ya (opsional)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83952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Warna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Terbatas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Tergantung jenis panel (LCD/TFT)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82800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Jenis Visual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Teks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Teks &amp; Gambar</a:t>
                      </a:r>
                      <a:endParaRPr b="0" lang="id-ID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Storage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9" name="Content Placeholder 2"/>
          <p:cNvSpPr txBox="1"/>
          <p:nvPr/>
        </p:nvSpPr>
        <p:spPr>
          <a:xfrm>
            <a:off x="470880" y="1218960"/>
            <a:ext cx="8946360" cy="293004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Semua perangkat IoT memerlukan memori tambahan untuk menyimpan instruksi/aplikasi/sistem operasi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Perangkat IoT berukuran mini, biasanya hanya dilengkapi dengan memori flash internal saja (embed)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Namun jika berukuran besar (seukuran kartu kredit) biasanya memiliki slot memori untuk penyimpanan internal</a:t>
            </a:r>
            <a:endParaRPr b="0" lang="ru-RU" sz="24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30" name="Picture 4" descr="A picture containing electronics, circuit&#10;&#10;Description automatically generated"/>
          <p:cNvPicPr/>
          <p:nvPr/>
        </p:nvPicPr>
        <p:blipFill>
          <a:blip r:embed="rId1"/>
          <a:stretch/>
        </p:blipFill>
        <p:spPr>
          <a:xfrm>
            <a:off x="367920" y="4149720"/>
            <a:ext cx="3145320" cy="2181240"/>
          </a:xfrm>
          <a:prstGeom prst="rect">
            <a:avLst/>
          </a:prstGeom>
          <a:ln w="0">
            <a:noFill/>
          </a:ln>
        </p:spPr>
      </p:pic>
      <p:sp>
        <p:nvSpPr>
          <p:cNvPr id="131" name="TextBox 4"/>
          <p:cNvSpPr/>
          <p:nvPr/>
        </p:nvSpPr>
        <p:spPr>
          <a:xfrm>
            <a:off x="367920" y="631764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2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3"/>
              </a:rPr>
              <a:t>CC BY-SA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  <p:pic>
        <p:nvPicPr>
          <p:cNvPr id="132" name="Picture 7" descr="A picture containing text, electronics, circuit&#10;&#10;Description automatically generated"/>
          <p:cNvPicPr/>
          <p:nvPr/>
        </p:nvPicPr>
        <p:blipFill>
          <a:blip r:embed="rId4"/>
          <a:stretch/>
        </p:blipFill>
        <p:spPr>
          <a:xfrm>
            <a:off x="8951400" y="4055760"/>
            <a:ext cx="2742840" cy="2110680"/>
          </a:xfrm>
          <a:prstGeom prst="rect">
            <a:avLst/>
          </a:prstGeom>
          <a:ln w="0">
            <a:noFill/>
          </a:ln>
        </p:spPr>
      </p:pic>
      <p:sp>
        <p:nvSpPr>
          <p:cNvPr id="133" name="TextBox 7"/>
          <p:cNvSpPr/>
          <p:nvPr/>
        </p:nvSpPr>
        <p:spPr>
          <a:xfrm>
            <a:off x="8951400" y="6166800"/>
            <a:ext cx="2742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5000"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5"/>
              </a:rPr>
              <a:t>This Photo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by Unknown author is licensed under 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6"/>
              </a:rPr>
              <a:t>CC BY-SA-NC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id-ID" sz="1800" spc="-1" strike="noStrike">
              <a:latin typeface="Arial"/>
            </a:endParaRPr>
          </a:p>
        </p:txBody>
      </p:sp>
      <p:sp>
        <p:nvSpPr>
          <p:cNvPr id="134" name="TextBox 9"/>
          <p:cNvSpPr/>
          <p:nvPr/>
        </p:nvSpPr>
        <p:spPr>
          <a:xfrm>
            <a:off x="3602880" y="4149360"/>
            <a:ext cx="5186880" cy="17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horzOverflow="overflow" vertOverflow="overflow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Century Gothic"/>
              </a:rPr>
              <a:t>Tidak Punya Slot Kartu</a:t>
            </a:r>
            <a:endParaRPr b="0" lang="id-ID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id-ID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Century Gothic"/>
              </a:rPr>
              <a:t>Punya Slot Kartu</a:t>
            </a:r>
            <a:endParaRPr b="0" lang="id-ID" sz="3600" spc="-1" strike="noStrike">
              <a:latin typeface="Arial"/>
            </a:endParaRPr>
          </a:p>
        </p:txBody>
      </p:sp>
      <p:sp>
        <p:nvSpPr>
          <p:cNvPr id="135" name="Straight Arrow Connector 10"/>
          <p:cNvSpPr/>
          <p:nvPr/>
        </p:nvSpPr>
        <p:spPr>
          <a:xfrm flipH="1" flipV="1">
            <a:off x="3704760" y="4818960"/>
            <a:ext cx="3714840" cy="19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ffff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Straight Arrow Connector 11"/>
          <p:cNvSpPr/>
          <p:nvPr/>
        </p:nvSpPr>
        <p:spPr>
          <a:xfrm flipV="1">
            <a:off x="5071320" y="5882760"/>
            <a:ext cx="3714840" cy="19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ffff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tl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HDD? Flash Disk?</a:t>
            </a:r>
            <a:endParaRPr b="0" lang="ru-RU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8" name="Content Placeholder 2"/>
          <p:cNvSpPr txBox="1"/>
          <p:nvPr/>
        </p:nvSpPr>
        <p:spPr>
          <a:xfrm>
            <a:off x="643320" y="1319760"/>
            <a:ext cx="10383840" cy="446832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Dukungan penyimpanan berukuran besar memerlukan komponen ekstra agar bisa terbaca oleh sistem.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Selain itu tidak semua perangkat IoT mampu menangani perangkat penyimpanan besar ini.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Hanya perangkat seperti Raspberry </a:t>
            </a:r>
            <a:br/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yang mendukung penyimpanan</a:t>
            </a:r>
            <a:br/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eksternal</a:t>
            </a:r>
            <a:endParaRPr b="0" lang="ru-RU" sz="28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39" name="Picture 4" descr="X820 V3.0 Shield SATA 2.5&quot; HDD/SSD for Raspberry PI ..."/>
          <p:cNvPicPr/>
          <p:nvPr/>
        </p:nvPicPr>
        <p:blipFill>
          <a:blip r:embed="rId1"/>
          <a:stretch/>
        </p:blipFill>
        <p:spPr>
          <a:xfrm>
            <a:off x="8304480" y="3006360"/>
            <a:ext cx="3634200" cy="3648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Application>LibreOffice/7.1.5.2$Linux_X86_64 LibreOffice_project/10$Build-2</Application>
  <AppVersion>15.0000</AppVersion>
  <Words>1</Words>
  <Paragraphs>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2012-12-03T06:56:55Z</dcterms:created>
  <dc:creator/>
  <dc:description/>
  <dc:language>id-ID</dc:language>
  <cp:lastModifiedBy/>
  <dcterms:modified xsi:type="dcterms:W3CDTF">2021-10-03T10:37:35Z</dcterms:modified>
  <cp:revision>405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Widescreen</vt:lpwstr>
  </property>
  <property fmtid="{D5CDD505-2E9C-101B-9397-08002B2CF9AE}" pid="4" name="Slides">
    <vt:i4>19</vt:i4>
  </property>
</Properties>
</file>